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563489C-8896-4297-86D1-544C8DE2377C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1A088D8-F131-4C18-A8B5-60A26A959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79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232"/>
            <a:ext cx="9144000" cy="51418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7152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99"/>
                </a:solidFill>
              </a:rPr>
              <a:t>Владимир Александрови</a:t>
            </a:r>
            <a:r>
              <a:rPr lang="ru-RU" sz="4000" b="1" dirty="0">
                <a:solidFill>
                  <a:srgbClr val="FFFF99"/>
                </a:solidFill>
                <a:ea typeface="Calibri"/>
                <a:cs typeface="Times New Roman"/>
              </a:rPr>
              <a:t>ч</a:t>
            </a:r>
            <a:r>
              <a:rPr lang="ru-RU" sz="4000" b="1" dirty="0" smtClean="0">
                <a:solidFill>
                  <a:srgbClr val="FFFF99"/>
                </a:solidFill>
              </a:rPr>
              <a:t> </a:t>
            </a:r>
            <a:r>
              <a:rPr lang="ru-RU" sz="4000" b="1" dirty="0" err="1">
                <a:solidFill>
                  <a:srgbClr val="FFFF99"/>
                </a:solidFill>
                <a:ea typeface="Calibri"/>
                <a:cs typeface="Times New Roman"/>
              </a:rPr>
              <a:t>Бочковский</a:t>
            </a:r>
            <a:r>
              <a:rPr lang="ru-RU" sz="4000" b="1" dirty="0" smtClean="0">
                <a:solidFill>
                  <a:srgbClr val="FFFF99"/>
                </a:solidFill>
              </a:rPr>
              <a:t> - герой Советского Союза</a:t>
            </a:r>
            <a:endParaRPr lang="ru-RU" sz="4000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60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930916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FF00"/>
                </a:solidFill>
                <a:ea typeface="Calibri"/>
                <a:cs typeface="Times New Roman"/>
              </a:rPr>
              <a:t>За эти бои </a:t>
            </a:r>
            <a:r>
              <a:rPr lang="ru-RU" sz="2800" b="1" dirty="0" err="1">
                <a:solidFill>
                  <a:srgbClr val="FFFF00"/>
                </a:solidFill>
                <a:ea typeface="Calibri"/>
                <a:cs typeface="Times New Roman"/>
              </a:rPr>
              <a:t>Бочковский</a:t>
            </a:r>
            <a:r>
              <a:rPr lang="ru-RU" sz="2800" b="1" dirty="0">
                <a:solidFill>
                  <a:srgbClr val="FFFF00"/>
                </a:solidFill>
                <a:ea typeface="Calibri"/>
                <a:cs typeface="Times New Roman"/>
              </a:rPr>
              <a:t> был второй раз представлен званию Героя Советского Союза, но по настоянию командования 1-й гвардейской танковой армией был удостоен всего лишь ордена Суворова III степени. В кровопролитных боях в районе </a:t>
            </a:r>
            <a:r>
              <a:rPr lang="ru-RU" sz="2800" b="1" dirty="0" err="1">
                <a:solidFill>
                  <a:srgbClr val="FFFF00"/>
                </a:solidFill>
                <a:ea typeface="Calibri"/>
                <a:cs typeface="Times New Roman"/>
              </a:rPr>
              <a:t>Зееловских</a:t>
            </a:r>
            <a:r>
              <a:rPr lang="ru-RU" sz="2800" b="1" dirty="0">
                <a:solidFill>
                  <a:srgbClr val="FFFF00"/>
                </a:solidFill>
                <a:ea typeface="Calibri"/>
                <a:cs typeface="Times New Roman"/>
              </a:rPr>
              <a:t> высот В.А. </a:t>
            </a:r>
            <a:r>
              <a:rPr lang="ru-RU" sz="2800" b="1" dirty="0" err="1">
                <a:solidFill>
                  <a:srgbClr val="FFFF00"/>
                </a:solidFill>
                <a:ea typeface="Calibri"/>
                <a:cs typeface="Times New Roman"/>
              </a:rPr>
              <a:t>Бочковский</a:t>
            </a:r>
            <a:r>
              <a:rPr lang="ru-RU" sz="2800" b="1" dirty="0">
                <a:solidFill>
                  <a:srgbClr val="FFFF00"/>
                </a:solidFill>
                <a:ea typeface="Calibri"/>
                <a:cs typeface="Times New Roman"/>
              </a:rPr>
              <a:t> получает тяжелейшее ранение в живот, которое стало для него последним в этой войне. После длительного лечения он выходит из госпиталя лишь только осенью 1945 года.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9" t="16717" r="25324" b="16617"/>
          <a:stretch/>
        </p:blipFill>
        <p:spPr>
          <a:xfrm>
            <a:off x="5941062" y="0"/>
            <a:ext cx="3193577" cy="4572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41063" y="4572000"/>
            <a:ext cx="3193576" cy="228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85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2"/>
            <a:ext cx="416123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61234" y="16542"/>
            <a:ext cx="4982766" cy="68414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FFFF00"/>
                </a:solidFill>
                <a:ea typeface="Calibri"/>
                <a:cs typeface="Times New Roman"/>
              </a:rPr>
              <a:t>Герой Советского Союза В.А. </a:t>
            </a:r>
            <a:r>
              <a:rPr lang="ru-RU" sz="2600" b="1" dirty="0" err="1">
                <a:solidFill>
                  <a:srgbClr val="FFFF00"/>
                </a:solidFill>
                <a:ea typeface="Calibri"/>
                <a:cs typeface="Times New Roman"/>
              </a:rPr>
              <a:t>Бочковский</a:t>
            </a:r>
            <a:r>
              <a:rPr lang="ru-RU" sz="2600" b="1" dirty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ru-RU" sz="2600" b="1" dirty="0" smtClean="0">
                <a:solidFill>
                  <a:srgbClr val="FFFF00"/>
                </a:solidFill>
                <a:ea typeface="Calibri"/>
                <a:cs typeface="Times New Roman"/>
              </a:rPr>
              <a:t>в </a:t>
            </a:r>
            <a:r>
              <a:rPr lang="ru-RU" sz="2600" b="1" dirty="0">
                <a:solidFill>
                  <a:srgbClr val="FFFF00"/>
                </a:solidFill>
                <a:ea typeface="Calibri"/>
                <a:cs typeface="Times New Roman"/>
              </a:rPr>
              <a:t>послевоенный период </a:t>
            </a:r>
            <a:r>
              <a:rPr lang="ru-RU" sz="2600" b="1" dirty="0" smtClean="0">
                <a:solidFill>
                  <a:srgbClr val="FFFF00"/>
                </a:solidFill>
                <a:ea typeface="Calibri"/>
                <a:cs typeface="Times New Roman"/>
              </a:rPr>
              <a:t>продолжал </a:t>
            </a:r>
            <a:r>
              <a:rPr lang="ru-RU" sz="2600" b="1" dirty="0">
                <a:solidFill>
                  <a:srgbClr val="FFFF00"/>
                </a:solidFill>
                <a:ea typeface="Calibri"/>
                <a:cs typeface="Times New Roman"/>
              </a:rPr>
              <a:t>военную службу в танковых частях Советской Армии. В средине 1954 года оканчивает Военную академию бронетанковых войск СССР. Проходя службу на командных должностях, направляется для дальнейшей учебы в Военную академию Генерального штаба, которую в 1964 году с успехом заканчивает. В 1974 году В.А. </a:t>
            </a:r>
            <a:r>
              <a:rPr lang="ru-RU" sz="2600" b="1" dirty="0" err="1">
                <a:solidFill>
                  <a:srgbClr val="FFFF00"/>
                </a:solidFill>
                <a:ea typeface="Calibri"/>
                <a:cs typeface="Times New Roman"/>
              </a:rPr>
              <a:t>Бочковскому</a:t>
            </a:r>
            <a:r>
              <a:rPr lang="ru-RU" sz="2600" b="1" dirty="0">
                <a:solidFill>
                  <a:srgbClr val="FFFF00"/>
                </a:solidFill>
                <a:ea typeface="Calibri"/>
                <a:cs typeface="Times New Roman"/>
              </a:rPr>
              <a:t> присваивают звание «генерал-лейтенант танковых войск»</a:t>
            </a:r>
            <a:endParaRPr lang="ru-RU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18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" y="171450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26" y="0"/>
            <a:ext cx="9120474" cy="1714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600" b="1" dirty="0" smtClean="0">
                <a:solidFill>
                  <a:srgbClr val="FFFF00"/>
                </a:solidFill>
                <a:ea typeface="Calibri"/>
                <a:cs typeface="Times New Roman"/>
              </a:rPr>
              <a:t>В</a:t>
            </a:r>
            <a:r>
              <a:rPr lang="ru-RU" sz="2600" b="1" dirty="0">
                <a:solidFill>
                  <a:srgbClr val="FFFF00"/>
                </a:solidFill>
                <a:ea typeface="Calibri"/>
                <a:cs typeface="Times New Roman"/>
              </a:rPr>
              <a:t>. А. </a:t>
            </a:r>
            <a:r>
              <a:rPr lang="ru-RU" sz="2600" b="1" dirty="0" err="1">
                <a:solidFill>
                  <a:srgbClr val="FFFF00"/>
                </a:solidFill>
                <a:ea typeface="Calibri"/>
                <a:cs typeface="Times New Roman"/>
              </a:rPr>
              <a:t>Бочковский</a:t>
            </a:r>
            <a:r>
              <a:rPr lang="ru-RU" sz="2600" b="1" dirty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ru-RU" sz="2600" b="1" dirty="0" smtClean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ru-RU" sz="2600" b="1" dirty="0">
                <a:solidFill>
                  <a:srgbClr val="FFFF00"/>
                </a:solidFill>
                <a:ea typeface="Calibri"/>
                <a:cs typeface="Times New Roman"/>
              </a:rPr>
              <a:t>в 1980 году </a:t>
            </a:r>
            <a:r>
              <a:rPr lang="ru-RU" sz="2600" b="1" dirty="0" smtClean="0">
                <a:solidFill>
                  <a:srgbClr val="FFFF00"/>
                </a:solidFill>
                <a:ea typeface="Calibri"/>
                <a:cs typeface="Times New Roman"/>
              </a:rPr>
              <a:t>выходит </a:t>
            </a:r>
            <a:r>
              <a:rPr lang="ru-RU" sz="2600" b="1" dirty="0">
                <a:solidFill>
                  <a:srgbClr val="FFFF00"/>
                </a:solidFill>
                <a:ea typeface="Calibri"/>
                <a:cs typeface="Times New Roman"/>
              </a:rPr>
              <a:t>в отставку и переезжает жить в родной город Тирасполь. Проживая в Тирасполе, </a:t>
            </a:r>
            <a:r>
              <a:rPr lang="ru-RU" sz="2600" b="1" dirty="0" smtClean="0">
                <a:solidFill>
                  <a:srgbClr val="FFFF00"/>
                </a:solidFill>
                <a:ea typeface="Calibri"/>
                <a:cs typeface="Times New Roman"/>
              </a:rPr>
              <a:t>продолжает </a:t>
            </a:r>
            <a:r>
              <a:rPr lang="ru-RU" sz="2600" b="1" dirty="0">
                <a:solidFill>
                  <a:srgbClr val="FFFF00"/>
                </a:solidFill>
                <a:ea typeface="Calibri"/>
                <a:cs typeface="Times New Roman"/>
              </a:rPr>
              <a:t>работу в ветеранских </a:t>
            </a:r>
            <a:r>
              <a:rPr lang="ru-RU" sz="2700" b="1" dirty="0">
                <a:solidFill>
                  <a:srgbClr val="FFFF00"/>
                </a:solidFill>
                <a:ea typeface="Calibri"/>
                <a:cs typeface="Times New Roman"/>
              </a:rPr>
              <a:t>организациях</a:t>
            </a:r>
            <a:r>
              <a:rPr lang="ru-RU" sz="2600" b="1" dirty="0">
                <a:solidFill>
                  <a:srgbClr val="FFFF00"/>
                </a:solidFill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996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08" y="47261"/>
            <a:ext cx="5128592" cy="68381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401540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a typeface="Calibri"/>
                <a:cs typeface="Times New Roman"/>
              </a:rPr>
              <a:t>Не стало Владимира Александровича </a:t>
            </a:r>
            <a:r>
              <a:rPr lang="ru-RU" sz="2800" b="1" dirty="0" err="1" smtClean="0">
                <a:solidFill>
                  <a:srgbClr val="FFFF00"/>
                </a:solidFill>
                <a:ea typeface="Calibri"/>
                <a:cs typeface="Times New Roman"/>
              </a:rPr>
              <a:t>Бочковского</a:t>
            </a:r>
            <a:r>
              <a:rPr lang="ru-RU" sz="2800" b="1" dirty="0" smtClean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FFFF00"/>
                </a:solidFill>
                <a:ea typeface="Calibri"/>
                <a:cs typeface="Times New Roman"/>
              </a:rPr>
              <a:t>8 мая 1999 года за день до 54 годовщины Победы в Великой Отечественной войне. Похоронен в городе Тирасполь на аллее Славы кладбища «Дальнее»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04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08" y="2852936"/>
            <a:ext cx="5236591" cy="39872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8529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000"/>
              </a:spcAft>
            </a:pPr>
            <a:r>
              <a:rPr lang="ru-RU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В.А. </a:t>
            </a:r>
            <a:r>
              <a:rPr lang="ru-RU" sz="2400" b="1" dirty="0" err="1" smtClean="0">
                <a:solidFill>
                  <a:srgbClr val="FFFF00"/>
                </a:solidFill>
                <a:ea typeface="Calibri"/>
                <a:cs typeface="Times New Roman"/>
              </a:rPr>
              <a:t>Бочковский</a:t>
            </a:r>
            <a:r>
              <a:rPr lang="ru-RU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 Почётный </a:t>
            </a: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гражданин городов Тирасполь (Приднестровье), Строитель Белгородской области и посёлка Яковлево Белгородской области, украинских городов Чортков (Тернопольская область), Коломыя (</a:t>
            </a:r>
            <a:r>
              <a:rPr lang="ru-RU" sz="2400" b="1" dirty="0" err="1">
                <a:solidFill>
                  <a:srgbClr val="FFFF00"/>
                </a:solidFill>
                <a:ea typeface="Calibri"/>
                <a:cs typeface="Times New Roman"/>
              </a:rPr>
              <a:t>Ивано-Франковская</a:t>
            </a: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 область), польских городов </a:t>
            </a:r>
            <a:r>
              <a:rPr lang="ru-RU" sz="2400" b="1" dirty="0" err="1">
                <a:solidFill>
                  <a:srgbClr val="FFFF00"/>
                </a:solidFill>
                <a:ea typeface="Calibri"/>
                <a:cs typeface="Times New Roman"/>
              </a:rPr>
              <a:t>Болеславец</a:t>
            </a: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, </a:t>
            </a:r>
            <a:r>
              <a:rPr lang="ru-RU" sz="2400" b="1" dirty="0" err="1">
                <a:solidFill>
                  <a:srgbClr val="FFFF00"/>
                </a:solidFill>
                <a:ea typeface="Calibri"/>
                <a:cs typeface="Times New Roman"/>
              </a:rPr>
              <a:t>Бялогард</a:t>
            </a: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, </a:t>
            </a:r>
            <a:r>
              <a:rPr lang="ru-RU" sz="2400" b="1" dirty="0" err="1">
                <a:solidFill>
                  <a:srgbClr val="FFFF00"/>
                </a:solidFill>
                <a:ea typeface="Calibri"/>
                <a:cs typeface="Times New Roman"/>
              </a:rPr>
              <a:t>Нове-Място</a:t>
            </a: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, Лодзь, также Лодзинского воеводства Польши и </a:t>
            </a:r>
            <a:r>
              <a:rPr lang="ru-RU" sz="2400" b="1" dirty="0" err="1">
                <a:solidFill>
                  <a:srgbClr val="FFFF00"/>
                </a:solidFill>
                <a:ea typeface="Calibri"/>
                <a:cs typeface="Times New Roman"/>
              </a:rPr>
              <a:t>Резинского</a:t>
            </a: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 района </a:t>
            </a:r>
            <a:r>
              <a:rPr lang="ru-RU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Молдавии.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2936"/>
            <a:ext cx="3907408" cy="39872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В Тирасполе в его честь назван переулок, а на доме, где он жил, установлена мраморная мемориальная доска.</a:t>
            </a:r>
          </a:p>
        </p:txBody>
      </p:sp>
    </p:spTree>
    <p:extLst>
      <p:ext uri="{BB962C8B-B14F-4D97-AF65-F5344CB8AC3E}">
        <p14:creationId xmlns:p14="http://schemas.microsoft.com/office/powerpoint/2010/main" val="1781309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FF00"/>
                </a:solidFill>
                <a:ea typeface="Calibri"/>
                <a:cs typeface="Times New Roman"/>
              </a:rPr>
              <a:t>Советские государственные </a:t>
            </a:r>
            <a:r>
              <a:rPr lang="ru-RU" sz="2800" b="1" dirty="0" smtClean="0">
                <a:solidFill>
                  <a:srgbClr val="FFFF00"/>
                </a:solidFill>
                <a:ea typeface="Calibri"/>
                <a:cs typeface="Times New Roman"/>
              </a:rPr>
              <a:t>награды:</a:t>
            </a:r>
            <a:endParaRPr lang="ru-RU" sz="2800" b="1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Герой Советского Союза (26 апреля 1944, медаль «Золотая Звезда» № 2409)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орден Ленина (26 апреля 1944)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орден Красного Знамени (15 июля 1943)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орден Суворова III степени (17 февраля 1945)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орден Богдана Хмельницкого III степени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два ордена Отечественной </a:t>
            </a:r>
            <a:r>
              <a:rPr lang="ru-RU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войны</a:t>
            </a:r>
            <a:endParaRPr lang="ru-RU" sz="2400" b="1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три ордена Красной Звезды </a:t>
            </a:r>
            <a:endParaRPr lang="ru-RU" sz="2400" b="1" dirty="0" smtClean="0">
              <a:solidFill>
                <a:srgbClr val="FFFF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орден </a:t>
            </a: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«За службу Родине в Вооружённых Силах СССР» III степени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медали, в том числе: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медаль «За отвагу» (25 января 1943)</a:t>
            </a:r>
          </a:p>
        </p:txBody>
      </p:sp>
    </p:spTree>
    <p:extLst>
      <p:ext uri="{BB962C8B-B14F-4D97-AF65-F5344CB8AC3E}">
        <p14:creationId xmlns:p14="http://schemas.microsoft.com/office/powerpoint/2010/main" val="170778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4800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48002" y="0"/>
            <a:ext cx="469599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БОЧКОВСКИЙ </a:t>
            </a: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ВЛАДИМИР </a:t>
            </a:r>
            <a:r>
              <a:rPr lang="ru-RU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АЛЕКСАНДРОВИЧ — </a:t>
            </a: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советский танковый ас, генерал-лейтенант танковых войск СССР.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За период Отечественной войны В.А. </a:t>
            </a:r>
            <a:r>
              <a:rPr lang="ru-RU" sz="2400" b="1" dirty="0" err="1">
                <a:solidFill>
                  <a:srgbClr val="FFFF00"/>
                </a:solidFill>
                <a:ea typeface="Calibri"/>
                <a:cs typeface="Times New Roman"/>
              </a:rPr>
              <a:t>Бочковский</a:t>
            </a: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 получил шесть ранений, из них 4 тяжелых, перенеся 17 хирургических операций. Пять раз горел в танке. </a:t>
            </a:r>
            <a:r>
              <a:rPr lang="ru-RU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На </a:t>
            </a: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его счету значилось уничтоженными 36 танков и самоходных орудий противника, что позволило ему стать вторым по результативности танкистом РККА за период Великой Отечественной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258397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4"/>
          <a:stretch/>
        </p:blipFill>
        <p:spPr>
          <a:xfrm>
            <a:off x="35745" y="2538484"/>
            <a:ext cx="9144000" cy="42904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-1"/>
            <a:ext cx="9144000" cy="25384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solidFill>
                  <a:srgbClr val="FFFF00"/>
                </a:solidFill>
                <a:ea typeface="Calibri"/>
                <a:cs typeface="Times New Roman"/>
              </a:rPr>
              <a:t>Бочковский</a:t>
            </a:r>
            <a:r>
              <a:rPr lang="ru-RU" sz="2000" b="1" dirty="0">
                <a:solidFill>
                  <a:srgbClr val="FFFF00"/>
                </a:solidFill>
                <a:ea typeface="Calibri"/>
                <a:cs typeface="Times New Roman"/>
              </a:rPr>
              <a:t> Владимир Александрович родился 28 июня 1923 года в городе Тирасполь. Учебу начал в </a:t>
            </a:r>
            <a:r>
              <a:rPr lang="ru-RU" sz="2000" b="1" dirty="0" err="1">
                <a:solidFill>
                  <a:srgbClr val="FFFF00"/>
                </a:solidFill>
                <a:ea typeface="Calibri"/>
                <a:cs typeface="Times New Roman"/>
              </a:rPr>
              <a:t>тираспольской</a:t>
            </a:r>
            <a:r>
              <a:rPr lang="ru-RU" sz="2000" b="1" dirty="0">
                <a:solidFill>
                  <a:srgbClr val="FFFF00"/>
                </a:solidFill>
                <a:ea typeface="Calibri"/>
                <a:cs typeface="Times New Roman"/>
              </a:rPr>
              <a:t> городской школе № 1. В 1932 году семья Владимира </a:t>
            </a:r>
            <a:r>
              <a:rPr lang="ru-RU" sz="2000" b="1" dirty="0" err="1">
                <a:solidFill>
                  <a:srgbClr val="FFFF00"/>
                </a:solidFill>
                <a:ea typeface="Calibri"/>
                <a:cs typeface="Times New Roman"/>
              </a:rPr>
              <a:t>перезжает</a:t>
            </a:r>
            <a:r>
              <a:rPr lang="ru-RU" sz="2000" b="1" dirty="0">
                <a:solidFill>
                  <a:srgbClr val="FFFF00"/>
                </a:solidFill>
                <a:ea typeface="Calibri"/>
                <a:cs typeface="Times New Roman"/>
              </a:rPr>
              <a:t> в город Алупка в Крыму, где он и заканчивал учебу в средней школе. 21 июня 1941 года после окончания десяти классов городской школы Алупки № 1 состоялся выпускной бал. А спустя 2 дня, 23 июня, Владимир уехал в город Харьков для поступления в Харьковское танковое училище.</a:t>
            </a:r>
          </a:p>
        </p:txBody>
      </p:sp>
    </p:spTree>
    <p:extLst>
      <p:ext uri="{BB962C8B-B14F-4D97-AF65-F5344CB8AC3E}">
        <p14:creationId xmlns:p14="http://schemas.microsoft.com/office/powerpoint/2010/main" val="60894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12520" r="64527" b="29635"/>
          <a:stretch/>
        </p:blipFill>
        <p:spPr>
          <a:xfrm>
            <a:off x="6516216" y="548680"/>
            <a:ext cx="2306471" cy="29752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714"/>
            <a:ext cx="6516216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Осенью 1941 года училище было эвакуировано в узбекский город Чирчик, а в июле 1942 года лейтенант В. А. </a:t>
            </a:r>
            <a:r>
              <a:rPr lang="ru-RU" sz="2400" b="1" dirty="0" err="1">
                <a:solidFill>
                  <a:srgbClr val="FFFF00"/>
                </a:solidFill>
                <a:ea typeface="Calibri"/>
                <a:cs typeface="Times New Roman"/>
              </a:rPr>
              <a:t>Бочковский</a:t>
            </a: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 окончил училище и попал на фронт в 1-ю гвардейскую танковую бригаду</a:t>
            </a:r>
            <a:r>
              <a:rPr lang="ru-RU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.</a:t>
            </a:r>
            <a:endParaRPr lang="ru-RU" sz="2400" b="1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Своё боевое крещение получил на Брянском фронте</a:t>
            </a:r>
            <a:r>
              <a:rPr lang="ru-RU" sz="2400" b="1" dirty="0" smtClean="0">
                <a:solidFill>
                  <a:srgbClr val="FFFF00"/>
                </a:solidFill>
                <a:ea typeface="Calibri"/>
                <a:cs typeface="Times New Roman"/>
              </a:rPr>
              <a:t>:</a:t>
            </a:r>
            <a:endParaRPr lang="ru-RU" sz="2400" b="1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FFFF00"/>
                </a:solidFill>
                <a:ea typeface="Calibri"/>
                <a:cs typeface="Times New Roman"/>
              </a:rPr>
              <a:t>Маршевая рота эшелоном прибыла на одну из железнодорожных станций, где попала под бомбежку и одновременно под удар немецких танков. Для отражения атаки нашим танкам пришлось открыть огонь прямо с железнодорожных платформ. Прикрывая друг друга, они сползали с платформ, чтобы занять боевой порядок.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0"/>
            <a:ext cx="2627783" cy="5515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16217" y="3523892"/>
            <a:ext cx="2627782" cy="33341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822687" y="551520"/>
            <a:ext cx="321313" cy="29723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1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6" b="8383"/>
          <a:stretch/>
        </p:blipFill>
        <p:spPr>
          <a:xfrm>
            <a:off x="2699792" y="3645514"/>
            <a:ext cx="6444208" cy="32124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"/>
            <a:ext cx="9144000" cy="36455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FFFF00"/>
                </a:solidFill>
                <a:ea typeface="Calibri"/>
                <a:cs typeface="Times New Roman"/>
              </a:rPr>
              <a:t>В одном из боёв 12 августа 1942 года на Брянском фронте в районе деревни </a:t>
            </a:r>
            <a:r>
              <a:rPr lang="ru-RU" sz="2600" b="1" dirty="0" err="1">
                <a:solidFill>
                  <a:srgbClr val="FFFF00"/>
                </a:solidFill>
                <a:ea typeface="Calibri"/>
                <a:cs typeface="Times New Roman"/>
              </a:rPr>
              <a:t>Скляево</a:t>
            </a:r>
            <a:r>
              <a:rPr lang="ru-RU" sz="2600" b="1" dirty="0">
                <a:solidFill>
                  <a:srgbClr val="FFFF00"/>
                </a:solidFill>
                <a:ea typeface="Calibri"/>
                <a:cs typeface="Times New Roman"/>
              </a:rPr>
              <a:t> был тяжело ранен в левое бедро. Раненого командира, не имевшего возможности самостоятельно выйти из боя, спас боевой товарищ сержант Виктор Фёдоров (позднее за спасение жизни офицера в бою он был награждён орденом Красного Знамени). После излечения в госпитале в Мичуринске вернулся в 1-ю гвардейскую танковую бригаду.</a:t>
            </a:r>
            <a:endParaRPr lang="ru-RU" sz="2600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645514"/>
            <a:ext cx="2699792" cy="32124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531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933599" y="0"/>
            <a:ext cx="32104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5933598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FF00"/>
                </a:solidFill>
                <a:ea typeface="Calibri"/>
                <a:cs typeface="Times New Roman"/>
              </a:rPr>
              <a:t>За проявленное мужество и героизм в боях 21-22 декабря 1942 года в районе деревень Большое, </a:t>
            </a:r>
            <a:r>
              <a:rPr lang="ru-RU" sz="3200" b="1" dirty="0" err="1">
                <a:solidFill>
                  <a:srgbClr val="FFFF00"/>
                </a:solidFill>
                <a:ea typeface="Calibri"/>
                <a:cs typeface="Times New Roman"/>
              </a:rPr>
              <a:t>Верейста</a:t>
            </a:r>
            <a:r>
              <a:rPr lang="ru-RU" sz="3200" b="1" dirty="0">
                <a:solidFill>
                  <a:srgbClr val="FFFF00"/>
                </a:solidFill>
                <a:ea typeface="Calibri"/>
                <a:cs typeface="Times New Roman"/>
              </a:rPr>
              <a:t> и Малое </a:t>
            </a:r>
            <a:r>
              <a:rPr lang="ru-RU" sz="3200" b="1" dirty="0" err="1">
                <a:solidFill>
                  <a:srgbClr val="FFFF00"/>
                </a:solidFill>
                <a:ea typeface="Calibri"/>
                <a:cs typeface="Times New Roman"/>
              </a:rPr>
              <a:t>Борятино</a:t>
            </a:r>
            <a:r>
              <a:rPr lang="ru-RU" sz="3200" b="1" dirty="0">
                <a:solidFill>
                  <a:srgbClr val="FFFF00"/>
                </a:solidFill>
                <a:ea typeface="Calibri"/>
                <a:cs typeface="Times New Roman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ea typeface="Calibri"/>
                <a:cs typeface="Times New Roman"/>
              </a:rPr>
              <a:t>В.А.Бочковский</a:t>
            </a:r>
            <a:r>
              <a:rPr lang="ru-RU" sz="3200" b="1" dirty="0">
                <a:solidFill>
                  <a:srgbClr val="FFFF00"/>
                </a:solidFill>
                <a:ea typeface="Calibri"/>
                <a:cs typeface="Times New Roman"/>
              </a:rPr>
              <a:t> награждается своей первой наградой – медалью «За отвагу». В начале 1943 года </a:t>
            </a:r>
            <a:r>
              <a:rPr lang="ru-RU" sz="3200" b="1" dirty="0" err="1">
                <a:solidFill>
                  <a:srgbClr val="FFFF00"/>
                </a:solidFill>
                <a:ea typeface="Calibri"/>
                <a:cs typeface="Times New Roman"/>
              </a:rPr>
              <a:t>Бочковский</a:t>
            </a:r>
            <a:r>
              <a:rPr lang="ru-RU" sz="3200" b="1" dirty="0">
                <a:solidFill>
                  <a:srgbClr val="FFFF00"/>
                </a:solidFill>
                <a:ea typeface="Calibri"/>
                <a:cs typeface="Times New Roman"/>
              </a:rPr>
              <a:t> становится членом ВКП(б), а в феврале этого же года ему присваивается звание «старший лейтенант».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64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0" r="34478"/>
          <a:stretch/>
        </p:blipFill>
        <p:spPr>
          <a:xfrm>
            <a:off x="5845922" y="-6298"/>
            <a:ext cx="3286377" cy="69530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845922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FFFF00"/>
                </a:solidFill>
                <a:ea typeface="Calibri"/>
                <a:cs typeface="Times New Roman"/>
              </a:rPr>
              <a:t>В боях лета 1943 года в районе Курской дуги за умелое руководство личным составом и проявленные при этом мужество и героизм награждается орденом Красного Знамени. В боях 6 июля 1943 года за деревню Яковлево рота танков Т-34-76 под началом гвардии старшего лейтенанта В. А. </a:t>
            </a:r>
            <a:r>
              <a:rPr lang="ru-RU" sz="2600" b="1" dirty="0" err="1">
                <a:solidFill>
                  <a:srgbClr val="FFFF00"/>
                </a:solidFill>
                <a:ea typeface="Calibri"/>
                <a:cs typeface="Times New Roman"/>
              </a:rPr>
              <a:t>Бочковского</a:t>
            </a:r>
            <a:r>
              <a:rPr lang="ru-RU" sz="2600" b="1" dirty="0">
                <a:solidFill>
                  <a:srgbClr val="FFFF00"/>
                </a:solidFill>
                <a:ea typeface="Calibri"/>
                <a:cs typeface="Times New Roman"/>
              </a:rPr>
              <a:t>, находясь в обороне, против превосходящих сил противника уничтожила 16 немецких танков, из которых три оказались тяжелыми танками «Тигр». В этом бою экипаж В. А. </a:t>
            </a:r>
            <a:r>
              <a:rPr lang="ru-RU" sz="2600" b="1" dirty="0" err="1">
                <a:solidFill>
                  <a:srgbClr val="FFFF00"/>
                </a:solidFill>
                <a:ea typeface="Calibri"/>
                <a:cs typeface="Times New Roman"/>
              </a:rPr>
              <a:t>Бочковского</a:t>
            </a:r>
            <a:r>
              <a:rPr lang="ru-RU" sz="2600" b="1" dirty="0">
                <a:solidFill>
                  <a:srgbClr val="FFFF00"/>
                </a:solidFill>
                <a:ea typeface="Calibri"/>
                <a:cs typeface="Times New Roman"/>
              </a:rPr>
              <a:t> лично уничтожил три 3 немецких танка </a:t>
            </a:r>
            <a:endParaRPr lang="ru-RU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07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r="55582"/>
          <a:stretch/>
        </p:blipFill>
        <p:spPr>
          <a:xfrm>
            <a:off x="6058177" y="-10754"/>
            <a:ext cx="3084394" cy="69077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940152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rgbClr val="FFFF00"/>
                </a:solidFill>
                <a:ea typeface="Calibri"/>
                <a:cs typeface="Times New Roman"/>
              </a:rPr>
              <a:t>В конце 1943 года в одном из боев старший лейтенант </a:t>
            </a:r>
            <a:r>
              <a:rPr lang="ru-RU" sz="2500" b="1" dirty="0" err="1">
                <a:solidFill>
                  <a:srgbClr val="FFFF00"/>
                </a:solidFill>
                <a:ea typeface="Calibri"/>
                <a:cs typeface="Times New Roman"/>
              </a:rPr>
              <a:t>Бочковский</a:t>
            </a:r>
            <a:r>
              <a:rPr lang="ru-RU" sz="2500" b="1" dirty="0">
                <a:solidFill>
                  <a:srgbClr val="FFFF00"/>
                </a:solidFill>
                <a:ea typeface="Calibri"/>
                <a:cs typeface="Times New Roman"/>
              </a:rPr>
              <a:t> получает второе тяжелое ранение и поступает на лечение в госпиталь, после чего ему присваивается звание «капитан». В период с марта 1944 года и до окончания Великой Отечественной войны </a:t>
            </a:r>
            <a:r>
              <a:rPr lang="ru-RU" sz="2500" b="1" dirty="0" err="1">
                <a:solidFill>
                  <a:srgbClr val="FFFF00"/>
                </a:solidFill>
                <a:ea typeface="Calibri"/>
                <a:cs typeface="Times New Roman"/>
              </a:rPr>
              <a:t>Бочковский</a:t>
            </a:r>
            <a:r>
              <a:rPr lang="ru-RU" sz="2500" b="1" dirty="0">
                <a:solidFill>
                  <a:srgbClr val="FFFF00"/>
                </a:solidFill>
                <a:ea typeface="Calibri"/>
                <a:cs typeface="Times New Roman"/>
              </a:rPr>
              <a:t> принимает активное участие при проведении танковых рейдов в тыл противника. При одном из таких рейдов, в котором в глубоком тылу немцев был освобожден и удержан до подхода основных сил РККА город Чортков (ныне – Тернопольская область, Украина) гвардии капитану В. А. </a:t>
            </a:r>
            <a:r>
              <a:rPr lang="ru-RU" sz="2500" b="1" dirty="0" err="1">
                <a:solidFill>
                  <a:srgbClr val="FFFF00"/>
                </a:solidFill>
                <a:ea typeface="Calibri"/>
                <a:cs typeface="Times New Roman"/>
              </a:rPr>
              <a:t>Бочковскому</a:t>
            </a:r>
            <a:r>
              <a:rPr lang="ru-RU" sz="2500" b="1" dirty="0">
                <a:solidFill>
                  <a:srgbClr val="FFFF00"/>
                </a:solidFill>
                <a:ea typeface="Calibri"/>
                <a:cs typeface="Times New Roman"/>
              </a:rPr>
              <a:t> присваивается звание Героя Советского Союза</a:t>
            </a:r>
            <a:r>
              <a:rPr lang="ru-RU" dirty="0">
                <a:ea typeface="Calibri"/>
                <a:cs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55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8" b="20871"/>
          <a:stretch/>
        </p:blipFill>
        <p:spPr>
          <a:xfrm>
            <a:off x="5363694" y="34352"/>
            <a:ext cx="3794078" cy="51440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5369286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ru-RU" sz="2500" b="1" dirty="0">
                <a:solidFill>
                  <a:srgbClr val="FFFF00"/>
                </a:solidFill>
                <a:ea typeface="Calibri"/>
                <a:cs typeface="Times New Roman"/>
              </a:rPr>
              <a:t>В боях 21-22 марта 1944 года при форсировании реки </a:t>
            </a:r>
            <a:r>
              <a:rPr lang="ru-RU" sz="2500" b="1" dirty="0" err="1">
                <a:solidFill>
                  <a:srgbClr val="FFFF00"/>
                </a:solidFill>
                <a:ea typeface="Calibri"/>
                <a:cs typeface="Times New Roman"/>
              </a:rPr>
              <a:t>Теребна</a:t>
            </a:r>
            <a:r>
              <a:rPr lang="ru-RU" sz="2500" b="1" dirty="0">
                <a:solidFill>
                  <a:srgbClr val="FFFF00"/>
                </a:solidFill>
                <a:ea typeface="Calibri"/>
                <a:cs typeface="Times New Roman"/>
              </a:rPr>
              <a:t> в районе села Романово Село </a:t>
            </a:r>
            <a:r>
              <a:rPr lang="ru-RU" sz="2500" b="1" dirty="0" err="1">
                <a:solidFill>
                  <a:srgbClr val="FFFF00"/>
                </a:solidFill>
                <a:ea typeface="Calibri"/>
                <a:cs typeface="Times New Roman"/>
              </a:rPr>
              <a:t>Збаражского</a:t>
            </a:r>
            <a:r>
              <a:rPr lang="ru-RU" sz="2500" b="1" dirty="0">
                <a:solidFill>
                  <a:srgbClr val="FFFF00"/>
                </a:solidFill>
                <a:ea typeface="Calibri"/>
                <a:cs typeface="Times New Roman"/>
              </a:rPr>
              <a:t> района и захват при этом плацдарма группа танков под командованием В. А. </a:t>
            </a:r>
            <a:r>
              <a:rPr lang="ru-RU" sz="2500" b="1" dirty="0" err="1">
                <a:solidFill>
                  <a:srgbClr val="FFFF00"/>
                </a:solidFill>
                <a:ea typeface="Calibri"/>
                <a:cs typeface="Times New Roman"/>
              </a:rPr>
              <a:t>Бочковский</a:t>
            </a:r>
            <a:r>
              <a:rPr lang="ru-RU" sz="2500" b="1" dirty="0">
                <a:solidFill>
                  <a:srgbClr val="FFFF00"/>
                </a:solidFill>
                <a:ea typeface="Calibri"/>
                <a:cs typeface="Times New Roman"/>
              </a:rPr>
              <a:t> уничтожила 16 полевых и 4 штурмовых орудия, 3 танка, а так же более двухсот автомашин противника. В.А. </a:t>
            </a:r>
            <a:r>
              <a:rPr lang="ru-RU" sz="2500" b="1" dirty="0" err="1">
                <a:solidFill>
                  <a:srgbClr val="FFFF00"/>
                </a:solidFill>
                <a:ea typeface="Calibri"/>
                <a:cs typeface="Times New Roman"/>
              </a:rPr>
              <a:t>Бочковский</a:t>
            </a:r>
            <a:r>
              <a:rPr lang="ru-RU" sz="2500" b="1" dirty="0">
                <a:solidFill>
                  <a:srgbClr val="FFFF00"/>
                </a:solidFill>
                <a:ea typeface="Calibri"/>
                <a:cs typeface="Times New Roman"/>
              </a:rPr>
              <a:t> принял активное участие в рейде в Карпаты, результатом которого стало освобождение города Коломыя и Новее-</a:t>
            </a:r>
            <a:r>
              <a:rPr lang="ru-RU" sz="2500" b="1" dirty="0" err="1">
                <a:solidFill>
                  <a:srgbClr val="FFFF00"/>
                </a:solidFill>
                <a:ea typeface="Calibri"/>
                <a:cs typeface="Times New Roman"/>
              </a:rPr>
              <a:t>Място</a:t>
            </a:r>
            <a:r>
              <a:rPr lang="ru-RU" sz="2500" b="1" dirty="0">
                <a:solidFill>
                  <a:srgbClr val="FFFF00"/>
                </a:solidFill>
                <a:ea typeface="Calibri"/>
                <a:cs typeface="Times New Roman"/>
              </a:rPr>
              <a:t>, а так же форсирование реки </a:t>
            </a:r>
            <a:r>
              <a:rPr lang="ru-RU" sz="2500" b="1" dirty="0" err="1">
                <a:solidFill>
                  <a:srgbClr val="FFFF00"/>
                </a:solidFill>
                <a:ea typeface="Calibri"/>
                <a:cs typeface="Times New Roman"/>
              </a:rPr>
              <a:t>Пилицы</a:t>
            </a:r>
            <a:r>
              <a:rPr lang="ru-RU" sz="2500" b="1" dirty="0">
                <a:solidFill>
                  <a:srgbClr val="FFFF00"/>
                </a:solidFill>
                <a:ea typeface="Calibri"/>
                <a:cs typeface="Times New Roman"/>
              </a:rPr>
              <a:t> с захватом плацдарма.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9286" y="5178386"/>
            <a:ext cx="3774714" cy="16796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394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cp:lastPrinted>2023-10-29T12:42:58Z</cp:lastPrinted>
  <dcterms:created xsi:type="dcterms:W3CDTF">2023-10-29T05:30:51Z</dcterms:created>
  <dcterms:modified xsi:type="dcterms:W3CDTF">2023-10-29T12:46:04Z</dcterms:modified>
</cp:coreProperties>
</file>